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81" r:id="rId4"/>
    <p:sldId id="282" r:id="rId5"/>
    <p:sldId id="283" r:id="rId6"/>
    <p:sldId id="280" r:id="rId7"/>
    <p:sldId id="285" r:id="rId8"/>
    <p:sldId id="284" r:id="rId9"/>
    <p:sldId id="259" r:id="rId10"/>
    <p:sldId id="272" r:id="rId11"/>
    <p:sldId id="288" r:id="rId12"/>
    <p:sldId id="287" r:id="rId13"/>
    <p:sldId id="25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p:restoredTop sz="96405"/>
  </p:normalViewPr>
  <p:slideViewPr>
    <p:cSldViewPr snapToGrid="0" snapToObjects="1">
      <p:cViewPr varScale="1">
        <p:scale>
          <a:sx n="94" d="100"/>
          <a:sy n="94" d="100"/>
        </p:scale>
        <p:origin x="224"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B6062-0B36-BD4A-BE84-1D6B67B50615}" type="datetimeFigureOut">
              <a:rPr lang="en-US" smtClean="0"/>
              <a:t>2/19/25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62696-9ABD-CA46-987C-8915C5249CDE}" type="slidenum">
              <a:rPr lang="en-US" smtClean="0"/>
              <a:t>‹#›</a:t>
            </a:fld>
            <a:endParaRPr lang="en-US"/>
          </a:p>
        </p:txBody>
      </p:sp>
    </p:spTree>
    <p:extLst>
      <p:ext uri="{BB962C8B-B14F-4D97-AF65-F5344CB8AC3E}">
        <p14:creationId xmlns:p14="http://schemas.microsoft.com/office/powerpoint/2010/main" val="239282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A373-2B80-6346-B516-39D3B86DD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5F11E2-296B-B642-97C6-D9A691C3C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A4134D-19BB-D344-99F7-6D76B16D95FA}"/>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5" name="Footer Placeholder 4">
            <a:extLst>
              <a:ext uri="{FF2B5EF4-FFF2-40B4-BE49-F238E27FC236}">
                <a16:creationId xmlns:a16="http://schemas.microsoft.com/office/drawing/2014/main" id="{863A4E07-5376-9642-BA9C-967B84C77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6060A-F537-D046-B391-736EC1F3A4A2}"/>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345673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C42E-BDB7-9F4E-8246-B1C943218E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481AD-084B-3447-AE90-305161CD79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71B2D-FB01-7F4A-AEE8-1CD3AB960181}"/>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5" name="Footer Placeholder 4">
            <a:extLst>
              <a:ext uri="{FF2B5EF4-FFF2-40B4-BE49-F238E27FC236}">
                <a16:creationId xmlns:a16="http://schemas.microsoft.com/office/drawing/2014/main" id="{25A34990-5948-A543-BD6E-7A3F48198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23C13-4F3E-064C-971A-00E6C070D6DE}"/>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392128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5DA20-B38B-464A-A9E2-1AF12680A5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81EEB-0384-524A-ABFB-841EC86B1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89FBA-B4FA-494B-A946-25A47F4A8CD6}"/>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5" name="Footer Placeholder 4">
            <a:extLst>
              <a:ext uri="{FF2B5EF4-FFF2-40B4-BE49-F238E27FC236}">
                <a16:creationId xmlns:a16="http://schemas.microsoft.com/office/drawing/2014/main" id="{9592DC54-CA06-A34C-B3FD-B83CD201A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7459D-978C-EB44-AFB7-22FF6F992131}"/>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198946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21AC-6AFE-C048-97DB-69E4B3476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1C3CA-ADF7-AC44-8AE5-13DBD73E2E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AD4D6-0B9C-7640-97E9-E25A7275E36E}"/>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5" name="Footer Placeholder 4">
            <a:extLst>
              <a:ext uri="{FF2B5EF4-FFF2-40B4-BE49-F238E27FC236}">
                <a16:creationId xmlns:a16="http://schemas.microsoft.com/office/drawing/2014/main" id="{0A3D9934-679B-C548-A186-E79AB416D48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955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8EFB-88E6-7242-8C49-35F9F9CB2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28697-D968-DB42-8234-25214AC3F3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B3801-30A3-1943-AEEE-DAD6AFFE9661}"/>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5" name="Footer Placeholder 4">
            <a:extLst>
              <a:ext uri="{FF2B5EF4-FFF2-40B4-BE49-F238E27FC236}">
                <a16:creationId xmlns:a16="http://schemas.microsoft.com/office/drawing/2014/main" id="{C1508D61-9DA0-0B40-802F-037FAC2A9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078D4-5A1F-C34D-969C-D24388F72C8B}"/>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24994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1ACF-FFFF-7F42-AE5A-16CED19A1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09BF0-BF59-FA44-A20F-B5F03EB0B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5AA07-A480-CE46-A71F-618BF7BAB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3E3A3-472A-1742-AA30-C00309A9EACB}"/>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6" name="Footer Placeholder 5">
            <a:extLst>
              <a:ext uri="{FF2B5EF4-FFF2-40B4-BE49-F238E27FC236}">
                <a16:creationId xmlns:a16="http://schemas.microsoft.com/office/drawing/2014/main" id="{F9FB191C-A8E8-9E45-B9BD-B9F51E21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54708-B9D7-3644-8DF6-B47B7979AB53}"/>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138211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4E03-DB17-2641-B741-77751BB942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3CD4C-CD99-5D46-B955-409578465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EBA2B-1DC2-A04A-BE91-89FBF7FCF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3AE9C-3F64-DE48-8C1B-2A2CFFDDF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20C37-B295-E546-9AD6-46E5A80A06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8060CE-3E65-E84B-A544-E22489200BA9}"/>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8" name="Footer Placeholder 7">
            <a:extLst>
              <a:ext uri="{FF2B5EF4-FFF2-40B4-BE49-F238E27FC236}">
                <a16:creationId xmlns:a16="http://schemas.microsoft.com/office/drawing/2014/main" id="{34424393-7C07-1348-97F4-992D23319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E47A3-A383-6946-BE6B-20A157A0B228}"/>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15284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83E4-DD92-9D4D-81E8-F2DC07EF12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2055BE-5FE8-6142-AFB9-D46FCBC49623}"/>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4" name="Footer Placeholder 3">
            <a:extLst>
              <a:ext uri="{FF2B5EF4-FFF2-40B4-BE49-F238E27FC236}">
                <a16:creationId xmlns:a16="http://schemas.microsoft.com/office/drawing/2014/main" id="{B4FB20E0-88D3-C741-9274-9F4F947239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4A8DD-96A9-F345-8D82-0C8CCE9B8F0B}"/>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150423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A9227-4330-234E-830F-1A760861AACA}"/>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3" name="Footer Placeholder 2">
            <a:extLst>
              <a:ext uri="{FF2B5EF4-FFF2-40B4-BE49-F238E27FC236}">
                <a16:creationId xmlns:a16="http://schemas.microsoft.com/office/drawing/2014/main" id="{8956D721-4C4E-8E40-BC76-5AC9BB5DAB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197F3-85F7-164E-AF8A-0E3B4713FC3B}"/>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72522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FB63-911F-9B40-A9BD-D1B5974F9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CC5120-0709-5146-A33B-E36D77CED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AF6C5-1352-1445-B25D-114A9F2E8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E015B-FBF6-174B-BBF9-27B5AFAEF566}"/>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6" name="Footer Placeholder 5">
            <a:extLst>
              <a:ext uri="{FF2B5EF4-FFF2-40B4-BE49-F238E27FC236}">
                <a16:creationId xmlns:a16="http://schemas.microsoft.com/office/drawing/2014/main" id="{088DDA4F-CE52-3843-A044-EA9DA45AF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856BB-528C-5C4A-B733-4AADEA194A54}"/>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127437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1660-DFBF-C743-A714-8DF6EE52D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F9186-2F38-C948-953F-BF9BA7874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BF8D45-17B0-2846-B971-40C7C9035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0AC64-0FB3-2744-BE30-A6DD74002A01}"/>
              </a:ext>
            </a:extLst>
          </p:cNvPr>
          <p:cNvSpPr>
            <a:spLocks noGrp="1"/>
          </p:cNvSpPr>
          <p:nvPr>
            <p:ph type="dt" sz="half" idx="10"/>
          </p:nvPr>
        </p:nvSpPr>
        <p:spPr/>
        <p:txBody>
          <a:bodyPr/>
          <a:lstStyle/>
          <a:p>
            <a:fld id="{36D92C1C-7F64-CA49-AA8F-35A49F7E2191}" type="datetimeFigureOut">
              <a:rPr lang="en-US" smtClean="0"/>
              <a:t>2/19/25</a:t>
            </a:fld>
            <a:endParaRPr lang="en-US"/>
          </a:p>
        </p:txBody>
      </p:sp>
      <p:sp>
        <p:nvSpPr>
          <p:cNvPr id="6" name="Footer Placeholder 5">
            <a:extLst>
              <a:ext uri="{FF2B5EF4-FFF2-40B4-BE49-F238E27FC236}">
                <a16:creationId xmlns:a16="http://schemas.microsoft.com/office/drawing/2014/main" id="{B546E585-49A7-894B-9583-9B3A8F757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6F82E-E2F1-3F4D-BCEB-A7D56B1002BC}"/>
              </a:ext>
            </a:extLst>
          </p:cNvPr>
          <p:cNvSpPr>
            <a:spLocks noGrp="1"/>
          </p:cNvSpPr>
          <p:nvPr>
            <p:ph type="sldNum" sz="quarter" idx="12"/>
          </p:nvPr>
        </p:nvSpPr>
        <p:spPr/>
        <p:txBody>
          <a:bodyPr/>
          <a:lstStyle/>
          <a:p>
            <a:fld id="{A0785371-D092-F04E-91E8-46109CAEDBF7}" type="slidenum">
              <a:rPr lang="en-US" smtClean="0"/>
              <a:t>‹#›</a:t>
            </a:fld>
            <a:endParaRPr lang="en-US"/>
          </a:p>
        </p:txBody>
      </p:sp>
    </p:spTree>
    <p:extLst>
      <p:ext uri="{BB962C8B-B14F-4D97-AF65-F5344CB8AC3E}">
        <p14:creationId xmlns:p14="http://schemas.microsoft.com/office/powerpoint/2010/main" val="83676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2">
                <a:lumMod val="20000"/>
                <a:lumOff val="8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80A585-02F0-1C4F-BB13-4E6DAED80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1808F3-8C71-BC44-A62A-0AA0121FB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C3CA2-50CC-A14F-8011-B4163A3BA2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2C1C-7F64-CA49-AA8F-35A49F7E2191}" type="datetimeFigureOut">
              <a:rPr lang="en-US" smtClean="0"/>
              <a:t>2/19/25</a:t>
            </a:fld>
            <a:endParaRPr lang="en-US"/>
          </a:p>
        </p:txBody>
      </p:sp>
      <p:sp>
        <p:nvSpPr>
          <p:cNvPr id="5" name="Footer Placeholder 4">
            <a:extLst>
              <a:ext uri="{FF2B5EF4-FFF2-40B4-BE49-F238E27FC236}">
                <a16:creationId xmlns:a16="http://schemas.microsoft.com/office/drawing/2014/main" id="{A916F015-2AD2-4048-BBD7-C789BD1C7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77A76D-25D9-1D42-BD66-73D43EA54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85371-D092-F04E-91E8-46109CAEDBF7}" type="slidenum">
              <a:rPr lang="en-US" smtClean="0"/>
              <a:t>‹#›</a:t>
            </a:fld>
            <a:endParaRPr lang="en-US"/>
          </a:p>
        </p:txBody>
      </p:sp>
      <p:pic>
        <p:nvPicPr>
          <p:cNvPr id="10" name="Picture 9">
            <a:extLst>
              <a:ext uri="{FF2B5EF4-FFF2-40B4-BE49-F238E27FC236}">
                <a16:creationId xmlns:a16="http://schemas.microsoft.com/office/drawing/2014/main" id="{FC5C83F7-C668-9346-9115-401A5CFD2015}"/>
              </a:ext>
            </a:extLst>
          </p:cNvPr>
          <p:cNvPicPr>
            <a:picLocks noChangeAspect="1"/>
          </p:cNvPicPr>
          <p:nvPr userDrawn="1"/>
        </p:nvPicPr>
        <p:blipFill>
          <a:blip r:embed="rId13"/>
          <a:stretch>
            <a:fillRect/>
          </a:stretch>
        </p:blipFill>
        <p:spPr>
          <a:xfrm>
            <a:off x="9223590" y="6386830"/>
            <a:ext cx="2074330" cy="277812"/>
          </a:xfrm>
          <a:prstGeom prst="rect">
            <a:avLst/>
          </a:prstGeom>
        </p:spPr>
      </p:pic>
    </p:spTree>
    <p:extLst>
      <p:ext uri="{BB962C8B-B14F-4D97-AF65-F5344CB8AC3E}">
        <p14:creationId xmlns:p14="http://schemas.microsoft.com/office/powerpoint/2010/main" val="96493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DFBAFD-60F7-014B-A2D4-B0DFB9C6A2E2}"/>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E476267A-8A28-C862-0408-155056BB4487}"/>
              </a:ext>
            </a:extLst>
          </p:cNvPr>
          <p:cNvPicPr>
            <a:picLocks noChangeAspect="1"/>
          </p:cNvPicPr>
          <p:nvPr/>
        </p:nvPicPr>
        <p:blipFill>
          <a:blip r:embed="rId2"/>
          <a:stretch>
            <a:fillRect/>
          </a:stretch>
        </p:blipFill>
        <p:spPr>
          <a:xfrm>
            <a:off x="298174" y="265320"/>
            <a:ext cx="11595652" cy="5664959"/>
          </a:xfrm>
          <a:prstGeom prst="rect">
            <a:avLst/>
          </a:prstGeom>
        </p:spPr>
      </p:pic>
    </p:spTree>
    <p:extLst>
      <p:ext uri="{BB962C8B-B14F-4D97-AF65-F5344CB8AC3E}">
        <p14:creationId xmlns:p14="http://schemas.microsoft.com/office/powerpoint/2010/main" val="283931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BD21-0A08-3442-B94C-C4BBFC29BAD0}"/>
              </a:ext>
            </a:extLst>
          </p:cNvPr>
          <p:cNvSpPr>
            <a:spLocks noGrp="1"/>
          </p:cNvSpPr>
          <p:nvPr>
            <p:ph type="title"/>
          </p:nvPr>
        </p:nvSpPr>
        <p:spPr>
          <a:xfrm>
            <a:off x="235299" y="0"/>
            <a:ext cx="5060182" cy="1325563"/>
          </a:xfrm>
        </p:spPr>
        <p:txBody>
          <a:bodyPr/>
          <a:lstStyle/>
          <a:p>
            <a:r>
              <a:rPr lang="en-US" dirty="0" err="1"/>
              <a:t>Ministerials</a:t>
            </a:r>
            <a:r>
              <a:rPr lang="en-US" dirty="0"/>
              <a:t> 2025</a:t>
            </a:r>
          </a:p>
        </p:txBody>
      </p:sp>
      <p:sp>
        <p:nvSpPr>
          <p:cNvPr id="3" name="Content Placeholder 2">
            <a:extLst>
              <a:ext uri="{FF2B5EF4-FFF2-40B4-BE49-F238E27FC236}">
                <a16:creationId xmlns:a16="http://schemas.microsoft.com/office/drawing/2014/main" id="{CDD57DE1-BE26-344E-915A-CFAF9139BD1C}"/>
              </a:ext>
            </a:extLst>
          </p:cNvPr>
          <p:cNvSpPr>
            <a:spLocks noGrp="1"/>
          </p:cNvSpPr>
          <p:nvPr>
            <p:ph idx="1"/>
          </p:nvPr>
        </p:nvSpPr>
        <p:spPr>
          <a:xfrm>
            <a:off x="6307853" y="1195754"/>
            <a:ext cx="5884147" cy="4846272"/>
          </a:xfrm>
        </p:spPr>
        <p:txBody>
          <a:bodyPr>
            <a:normAutofit lnSpcReduction="10000"/>
          </a:bodyPr>
          <a:lstStyle/>
          <a:p>
            <a:pPr marL="0" indent="0">
              <a:buNone/>
            </a:pPr>
            <a:r>
              <a:rPr lang="en-US" b="1" dirty="0"/>
              <a:t>Variable </a:t>
            </a:r>
            <a:r>
              <a:rPr lang="en-US" b="1" dirty="0" err="1"/>
              <a:t>Ministerials</a:t>
            </a:r>
            <a:r>
              <a:rPr lang="en-US" b="1" dirty="0"/>
              <a:t> </a:t>
            </a:r>
          </a:p>
          <a:p>
            <a:pPr marL="0" indent="0">
              <a:buNone/>
            </a:pPr>
            <a:r>
              <a:rPr lang="en-US" dirty="0"/>
              <a:t>There is currently no indication of other </a:t>
            </a:r>
            <a:r>
              <a:rPr lang="en-US" dirty="0" err="1"/>
              <a:t>Ministerials</a:t>
            </a:r>
            <a:r>
              <a:rPr lang="en-US" dirty="0"/>
              <a:t> in the 2025 G7 calendar</a:t>
            </a:r>
          </a:p>
          <a:p>
            <a:pPr marL="0" indent="0">
              <a:buNone/>
            </a:pPr>
            <a:endParaRPr lang="en-US" dirty="0"/>
          </a:p>
          <a:p>
            <a:pPr marL="0" indent="0">
              <a:buNone/>
            </a:pPr>
            <a:r>
              <a:rPr lang="en-US" dirty="0"/>
              <a:t>If any were to take place they will happen after the Leader Summits, likely after September. </a:t>
            </a:r>
          </a:p>
          <a:p>
            <a:pPr marL="0" indent="0">
              <a:buNone/>
            </a:pPr>
            <a:endParaRPr lang="en-US" dirty="0"/>
          </a:p>
          <a:p>
            <a:pPr marL="0" indent="0">
              <a:buNone/>
            </a:pPr>
            <a:r>
              <a:rPr lang="en-US" dirty="0"/>
              <a:t>Departments are planning work so if there is a Ministerial, they are ready to engage. </a:t>
            </a:r>
          </a:p>
        </p:txBody>
      </p:sp>
      <p:sp>
        <p:nvSpPr>
          <p:cNvPr id="4" name="Content Placeholder 2">
            <a:extLst>
              <a:ext uri="{FF2B5EF4-FFF2-40B4-BE49-F238E27FC236}">
                <a16:creationId xmlns:a16="http://schemas.microsoft.com/office/drawing/2014/main" id="{B9EBD145-9819-2A47-B969-970914DDACF1}"/>
              </a:ext>
            </a:extLst>
          </p:cNvPr>
          <p:cNvSpPr txBox="1">
            <a:spLocks/>
          </p:cNvSpPr>
          <p:nvPr/>
        </p:nvSpPr>
        <p:spPr>
          <a:xfrm>
            <a:off x="235299" y="1195754"/>
            <a:ext cx="5346700" cy="25634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Set </a:t>
            </a:r>
            <a:r>
              <a:rPr lang="en-US" b="1" dirty="0" err="1"/>
              <a:t>Ministerials</a:t>
            </a:r>
            <a:endParaRPr lang="en-US" b="1" dirty="0"/>
          </a:p>
          <a:p>
            <a:pPr marL="0" indent="0">
              <a:buNone/>
            </a:pPr>
            <a:r>
              <a:rPr lang="en-US" dirty="0"/>
              <a:t>Foreign Ministers (face-to-face</a:t>
            </a:r>
          </a:p>
          <a:p>
            <a:r>
              <a:rPr lang="en-US" dirty="0"/>
              <a:t>15</a:t>
            </a:r>
            <a:r>
              <a:rPr lang="en-US" baseline="30000" dirty="0"/>
              <a:t>th</a:t>
            </a:r>
            <a:r>
              <a:rPr lang="en-US" dirty="0"/>
              <a:t> February (Munich Security Meeting</a:t>
            </a:r>
          </a:p>
          <a:p>
            <a:r>
              <a:rPr lang="en-US" dirty="0"/>
              <a:t>12-14</a:t>
            </a:r>
            <a:r>
              <a:rPr lang="en-US" baseline="30000" dirty="0"/>
              <a:t>th</a:t>
            </a:r>
            <a:r>
              <a:rPr lang="en-US" dirty="0"/>
              <a:t> March (Charlevoix, QC)</a:t>
            </a:r>
          </a:p>
          <a:p>
            <a:r>
              <a:rPr lang="en-US" dirty="0"/>
              <a:t>Likely in autumn 2025</a:t>
            </a:r>
          </a:p>
        </p:txBody>
      </p:sp>
      <p:sp>
        <p:nvSpPr>
          <p:cNvPr id="7" name="Content Placeholder 2">
            <a:extLst>
              <a:ext uri="{FF2B5EF4-FFF2-40B4-BE49-F238E27FC236}">
                <a16:creationId xmlns:a16="http://schemas.microsoft.com/office/drawing/2014/main" id="{C71F5A64-DB58-3F42-5E3C-45E49F6A1AB9}"/>
              </a:ext>
            </a:extLst>
          </p:cNvPr>
          <p:cNvSpPr txBox="1">
            <a:spLocks/>
          </p:cNvSpPr>
          <p:nvPr/>
        </p:nvSpPr>
        <p:spPr>
          <a:xfrm>
            <a:off x="235299" y="4027854"/>
            <a:ext cx="5346700" cy="256344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Finance Ministers </a:t>
            </a:r>
          </a:p>
          <a:p>
            <a:r>
              <a:rPr lang="en-US" dirty="0"/>
              <a:t>April – alongside World Bank/IMF Spring Meetings</a:t>
            </a:r>
          </a:p>
          <a:p>
            <a:r>
              <a:rPr lang="en-US" dirty="0"/>
              <a:t>Ministerial in advance of the Summit. </a:t>
            </a:r>
          </a:p>
          <a:p>
            <a:r>
              <a:rPr lang="en-US" dirty="0"/>
              <a:t>October – alongside World Bank/IMF Annual Meetings</a:t>
            </a:r>
          </a:p>
        </p:txBody>
      </p:sp>
    </p:spTree>
    <p:extLst>
      <p:ext uri="{BB962C8B-B14F-4D97-AF65-F5344CB8AC3E}">
        <p14:creationId xmlns:p14="http://schemas.microsoft.com/office/powerpoint/2010/main" val="402930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47FF-0C4A-9709-6359-D3DF1B87D448}"/>
              </a:ext>
            </a:extLst>
          </p:cNvPr>
          <p:cNvSpPr>
            <a:spLocks noGrp="1"/>
          </p:cNvSpPr>
          <p:nvPr>
            <p:ph type="title"/>
          </p:nvPr>
        </p:nvSpPr>
        <p:spPr>
          <a:xfrm>
            <a:off x="838200" y="85393"/>
            <a:ext cx="10515600" cy="1325563"/>
          </a:xfrm>
        </p:spPr>
        <p:txBody>
          <a:bodyPr/>
          <a:lstStyle/>
          <a:p>
            <a:r>
              <a:rPr lang="en-US" dirty="0"/>
              <a:t>Discussion</a:t>
            </a:r>
          </a:p>
        </p:txBody>
      </p:sp>
      <p:sp>
        <p:nvSpPr>
          <p:cNvPr id="3" name="Content Placeholder 2">
            <a:extLst>
              <a:ext uri="{FF2B5EF4-FFF2-40B4-BE49-F238E27FC236}">
                <a16:creationId xmlns:a16="http://schemas.microsoft.com/office/drawing/2014/main" id="{284AEDFB-29A7-E0D9-2A24-3859A5E7AD98}"/>
              </a:ext>
            </a:extLst>
          </p:cNvPr>
          <p:cNvSpPr>
            <a:spLocks noGrp="1"/>
          </p:cNvSpPr>
          <p:nvPr>
            <p:ph idx="1"/>
          </p:nvPr>
        </p:nvSpPr>
        <p:spPr>
          <a:xfrm>
            <a:off x="838200" y="1410956"/>
            <a:ext cx="10515600" cy="4649602"/>
          </a:xfrm>
        </p:spPr>
        <p:txBody>
          <a:bodyPr>
            <a:normAutofit lnSpcReduction="10000"/>
          </a:bodyPr>
          <a:lstStyle/>
          <a:p>
            <a:r>
              <a:rPr lang="en-US" dirty="0"/>
              <a:t>Progress?</a:t>
            </a:r>
          </a:p>
          <a:p>
            <a:pPr lvl="1"/>
            <a:r>
              <a:rPr lang="en-US" dirty="0"/>
              <a:t>Are there any topics that the US government may see as useful to advance at the G7? Is it worth investigating and pursuing?</a:t>
            </a:r>
          </a:p>
          <a:p>
            <a:r>
              <a:rPr lang="en-US" dirty="0"/>
              <a:t>Abandon?</a:t>
            </a:r>
          </a:p>
          <a:p>
            <a:pPr lvl="1"/>
            <a:r>
              <a:rPr lang="en-US" dirty="0"/>
              <a:t>Is the G7 a lost cause? Is it worth spending scarce capacity and resources on a redundant global process that the US will likely ignore? Should civil society focus on other global processes or issues?</a:t>
            </a:r>
          </a:p>
          <a:p>
            <a:r>
              <a:rPr lang="en-US" dirty="0"/>
              <a:t>Defend?</a:t>
            </a:r>
          </a:p>
          <a:p>
            <a:pPr lvl="1"/>
            <a:r>
              <a:rPr lang="en-US" dirty="0"/>
              <a:t>Could the Trump Administration use the G7 to advance its national agenda </a:t>
            </a:r>
            <a:r>
              <a:rPr lang="en-US" dirty="0" err="1"/>
              <a:t>ie</a:t>
            </a:r>
            <a:r>
              <a:rPr lang="en-US" dirty="0"/>
              <a:t> not only vetoing references to abortion but getting the G7 to use anti-abortion language or push for a reversal of gender and DEI language? Would the other G7 countries trade these issues off for another ’win’ from the Trump Administration? </a:t>
            </a:r>
          </a:p>
          <a:p>
            <a:pPr lvl="1"/>
            <a:endParaRPr lang="en-US" dirty="0"/>
          </a:p>
          <a:p>
            <a:pPr lvl="1"/>
            <a:endParaRPr lang="en-US" dirty="0"/>
          </a:p>
        </p:txBody>
      </p:sp>
    </p:spTree>
    <p:extLst>
      <p:ext uri="{BB962C8B-B14F-4D97-AF65-F5344CB8AC3E}">
        <p14:creationId xmlns:p14="http://schemas.microsoft.com/office/powerpoint/2010/main" val="183855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1B6A-7397-CC1A-BC81-06DDEF449A27}"/>
              </a:ext>
            </a:extLst>
          </p:cNvPr>
          <p:cNvSpPr>
            <a:spLocks noGrp="1"/>
          </p:cNvSpPr>
          <p:nvPr>
            <p:ph type="title"/>
          </p:nvPr>
        </p:nvSpPr>
        <p:spPr>
          <a:xfrm>
            <a:off x="2550042" y="2103437"/>
            <a:ext cx="10515600" cy="1325563"/>
          </a:xfrm>
        </p:spPr>
        <p:txBody>
          <a:bodyPr/>
          <a:lstStyle/>
          <a:p>
            <a:r>
              <a:rPr lang="en-US" dirty="0"/>
              <a:t>Advocacy Initiative Proposal</a:t>
            </a:r>
          </a:p>
        </p:txBody>
      </p:sp>
    </p:spTree>
    <p:extLst>
      <p:ext uri="{BB962C8B-B14F-4D97-AF65-F5344CB8AC3E}">
        <p14:creationId xmlns:p14="http://schemas.microsoft.com/office/powerpoint/2010/main" val="15139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6BF1B6-14B8-9E48-9949-8C31CA1117C4}"/>
              </a:ext>
            </a:extLst>
          </p:cNvPr>
          <p:cNvSpPr txBox="1"/>
          <p:nvPr/>
        </p:nvSpPr>
        <p:spPr>
          <a:xfrm>
            <a:off x="5087797" y="1074779"/>
            <a:ext cx="6126480" cy="5262979"/>
          </a:xfrm>
          <a:prstGeom prst="rect">
            <a:avLst/>
          </a:prstGeom>
          <a:noFill/>
        </p:spPr>
        <p:txBody>
          <a:bodyPr wrap="square" rtlCol="0">
            <a:spAutoFit/>
          </a:bodyPr>
          <a:lstStyle/>
          <a:p>
            <a:r>
              <a:rPr lang="en-US" sz="2400" b="1" dirty="0"/>
              <a:t>G6: </a:t>
            </a:r>
          </a:p>
          <a:p>
            <a:pPr marL="285750" indent="-285750">
              <a:buFont typeface="Arial" panose="020B0604020202020204" pitchFamily="34" charset="0"/>
              <a:buChar char="•"/>
            </a:pPr>
            <a:r>
              <a:rPr lang="en-US" sz="2400" dirty="0"/>
              <a:t>Created in 1975 as a fireside chat of leaders – hosted by France </a:t>
            </a:r>
          </a:p>
          <a:p>
            <a:pPr marL="285750" indent="-285750">
              <a:buFont typeface="Arial" panose="020B0604020202020204" pitchFamily="34" charset="0"/>
              <a:buChar char="•"/>
            </a:pPr>
            <a:r>
              <a:rPr lang="en-US" sz="2400" dirty="0"/>
              <a:t>Original members: US, France, Germany, UK, Japan</a:t>
            </a:r>
          </a:p>
          <a:p>
            <a:r>
              <a:rPr lang="en-US" sz="2400" b="1" dirty="0"/>
              <a:t>G7: </a:t>
            </a:r>
          </a:p>
          <a:p>
            <a:pPr marL="285750" indent="-285750">
              <a:buFont typeface="Arial" panose="020B0604020202020204" pitchFamily="34" charset="0"/>
              <a:buChar char="•"/>
            </a:pPr>
            <a:r>
              <a:rPr lang="en-US" sz="2400" dirty="0"/>
              <a:t>Canada joined in 1976</a:t>
            </a:r>
          </a:p>
          <a:p>
            <a:pPr marL="285750" indent="-285750">
              <a:buFont typeface="Arial" panose="020B0604020202020204" pitchFamily="34" charset="0"/>
              <a:buChar char="•"/>
            </a:pPr>
            <a:r>
              <a:rPr lang="en-US" sz="2400" dirty="0"/>
              <a:t>The EU (or EC at the time) started participating in 1981.</a:t>
            </a:r>
          </a:p>
          <a:p>
            <a:r>
              <a:rPr lang="en-US" sz="2400" b="1" dirty="0"/>
              <a:t>G8: </a:t>
            </a:r>
          </a:p>
          <a:p>
            <a:pPr marL="342900" indent="-342900">
              <a:buFont typeface="Arial" panose="020B0604020202020204" pitchFamily="34" charset="0"/>
              <a:buChar char="•"/>
            </a:pPr>
            <a:r>
              <a:rPr lang="en-US" sz="2400" dirty="0"/>
              <a:t>Russia officially joined in 1998</a:t>
            </a:r>
          </a:p>
          <a:p>
            <a:r>
              <a:rPr lang="en-US" sz="2400" b="1" dirty="0"/>
              <a:t>G7: </a:t>
            </a:r>
          </a:p>
          <a:p>
            <a:pPr marL="342900" indent="-342900">
              <a:buFont typeface="Arial" panose="020B0604020202020204" pitchFamily="34" charset="0"/>
              <a:buChar char="•"/>
            </a:pPr>
            <a:r>
              <a:rPr lang="en-US" sz="2400" dirty="0"/>
              <a:t>Russia ‘suspended’ in 2014 after the invasion of Crimea (when Russia was due to host)</a:t>
            </a:r>
          </a:p>
        </p:txBody>
      </p:sp>
      <p:sp>
        <p:nvSpPr>
          <p:cNvPr id="11" name="TextBox 10">
            <a:extLst>
              <a:ext uri="{FF2B5EF4-FFF2-40B4-BE49-F238E27FC236}">
                <a16:creationId xmlns:a16="http://schemas.microsoft.com/office/drawing/2014/main" id="{8F7F5988-032B-494A-8886-B9CBA8B64D37}"/>
              </a:ext>
            </a:extLst>
          </p:cNvPr>
          <p:cNvSpPr txBox="1"/>
          <p:nvPr/>
        </p:nvSpPr>
        <p:spPr>
          <a:xfrm>
            <a:off x="456533" y="792468"/>
            <a:ext cx="3977244" cy="6524863"/>
          </a:xfrm>
          <a:prstGeom prst="rect">
            <a:avLst/>
          </a:prstGeom>
          <a:noFill/>
        </p:spPr>
        <p:txBody>
          <a:bodyPr wrap="square" rtlCol="0">
            <a:spAutoFit/>
          </a:bodyPr>
          <a:lstStyle/>
          <a:p>
            <a:endParaRPr lang="en-US" dirty="0"/>
          </a:p>
          <a:p>
            <a:r>
              <a:rPr lang="en-US" dirty="0"/>
              <a:t>G7 Birmingham (1998) – debt relief for developing countries process started</a:t>
            </a:r>
          </a:p>
          <a:p>
            <a:r>
              <a:rPr lang="en-US" dirty="0"/>
              <a:t>G7 Okinawa &amp; Genoa (2000 &amp; 2001) – Global Fund for TB, Malaria and AIDS ($1.3 billion)</a:t>
            </a:r>
          </a:p>
          <a:p>
            <a:r>
              <a:rPr lang="en-US" dirty="0"/>
              <a:t>G7 Gleneagles (2005) - $100 billion in ODA commitment ($100 billion)</a:t>
            </a:r>
          </a:p>
          <a:p>
            <a:r>
              <a:rPr lang="en-US" dirty="0"/>
              <a:t>G7 </a:t>
            </a:r>
            <a:r>
              <a:rPr lang="en-US" dirty="0" err="1"/>
              <a:t>Heiligendamm</a:t>
            </a:r>
            <a:r>
              <a:rPr lang="en-US" dirty="0"/>
              <a:t> – Global health initiative ($60 billion)</a:t>
            </a:r>
          </a:p>
          <a:p>
            <a:r>
              <a:rPr lang="en-US" dirty="0"/>
              <a:t>G7 L’Aquila  (2009) – L’Aquila Food Security Initiative ($20 billion)</a:t>
            </a:r>
          </a:p>
          <a:p>
            <a:r>
              <a:rPr lang="en-US" dirty="0"/>
              <a:t>G7 Muskoka (2010) – Muskoka Initiative for Maternal, Newborn and Child Health  ($7.3 billion) </a:t>
            </a:r>
          </a:p>
          <a:p>
            <a:r>
              <a:rPr lang="en-US" dirty="0"/>
              <a:t>G7 </a:t>
            </a:r>
            <a:r>
              <a:rPr lang="en-US" dirty="0" err="1"/>
              <a:t>Elmau</a:t>
            </a:r>
            <a:r>
              <a:rPr lang="en-US" dirty="0"/>
              <a:t> 2015</a:t>
            </a:r>
          </a:p>
          <a:p>
            <a:pPr lvl="1"/>
            <a:r>
              <a:rPr lang="en-US" dirty="0"/>
              <a:t>Agreement to list 500 million people out of hunger and malnutrition by 2030</a:t>
            </a:r>
          </a:p>
          <a:p>
            <a:pPr lvl="1"/>
            <a:r>
              <a:rPr lang="en-US" dirty="0"/>
              <a:t>Agreed to phase out fossil fuels emissions by 2100</a:t>
            </a:r>
          </a:p>
          <a:p>
            <a:endParaRPr lang="en-US" sz="4000" dirty="0"/>
          </a:p>
        </p:txBody>
      </p:sp>
      <p:sp>
        <p:nvSpPr>
          <p:cNvPr id="2" name="TextBox 1">
            <a:extLst>
              <a:ext uri="{FF2B5EF4-FFF2-40B4-BE49-F238E27FC236}">
                <a16:creationId xmlns:a16="http://schemas.microsoft.com/office/drawing/2014/main" id="{78E9B904-C93A-E9F7-4813-6047EB5FC671}"/>
              </a:ext>
            </a:extLst>
          </p:cNvPr>
          <p:cNvSpPr txBox="1"/>
          <p:nvPr/>
        </p:nvSpPr>
        <p:spPr>
          <a:xfrm>
            <a:off x="648586" y="244549"/>
            <a:ext cx="4369981" cy="646331"/>
          </a:xfrm>
          <a:prstGeom prst="rect">
            <a:avLst/>
          </a:prstGeom>
          <a:noFill/>
        </p:spPr>
        <p:txBody>
          <a:bodyPr wrap="square" rtlCol="0">
            <a:spAutoFit/>
          </a:bodyPr>
          <a:lstStyle/>
          <a:p>
            <a:r>
              <a:rPr lang="en-US" sz="3600" b="1" dirty="0"/>
              <a:t>G7’s 50th</a:t>
            </a:r>
          </a:p>
        </p:txBody>
      </p:sp>
    </p:spTree>
    <p:extLst>
      <p:ext uri="{BB962C8B-B14F-4D97-AF65-F5344CB8AC3E}">
        <p14:creationId xmlns:p14="http://schemas.microsoft.com/office/powerpoint/2010/main" val="138870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3E0B-2F3B-5A42-A32D-0C043D43AA6F}"/>
              </a:ext>
            </a:extLst>
          </p:cNvPr>
          <p:cNvSpPr>
            <a:spLocks noGrp="1"/>
          </p:cNvSpPr>
          <p:nvPr>
            <p:ph type="title"/>
          </p:nvPr>
        </p:nvSpPr>
        <p:spPr/>
        <p:txBody>
          <a:bodyPr/>
          <a:lstStyle/>
          <a:p>
            <a:r>
              <a:rPr lang="en-US" dirty="0"/>
              <a:t>Red Line Paper</a:t>
            </a:r>
          </a:p>
        </p:txBody>
      </p:sp>
      <p:sp>
        <p:nvSpPr>
          <p:cNvPr id="3" name="Content Placeholder 2">
            <a:extLst>
              <a:ext uri="{FF2B5EF4-FFF2-40B4-BE49-F238E27FC236}">
                <a16:creationId xmlns:a16="http://schemas.microsoft.com/office/drawing/2014/main" id="{42141101-2337-1944-BD97-012CF7015AD8}"/>
              </a:ext>
            </a:extLst>
          </p:cNvPr>
          <p:cNvSpPr>
            <a:spLocks noGrp="1"/>
          </p:cNvSpPr>
          <p:nvPr>
            <p:ph idx="1"/>
          </p:nvPr>
        </p:nvSpPr>
        <p:spPr>
          <a:xfrm>
            <a:off x="838200" y="1825625"/>
            <a:ext cx="10515600" cy="4488678"/>
          </a:xfrm>
        </p:spPr>
        <p:txBody>
          <a:bodyPr>
            <a:normAutofit/>
          </a:bodyPr>
          <a:lstStyle/>
          <a:p>
            <a:r>
              <a:rPr lang="en-US" dirty="0"/>
              <a:t>Put together a paper on the 50</a:t>
            </a:r>
            <a:r>
              <a:rPr lang="en-US" baseline="30000" dirty="0"/>
              <a:t>th</a:t>
            </a:r>
            <a:r>
              <a:rPr lang="en-US" dirty="0"/>
              <a:t> anniversary of the G7</a:t>
            </a:r>
          </a:p>
          <a:p>
            <a:r>
              <a:rPr lang="en-US" dirty="0"/>
              <a:t>Aim is to underline the successes of the G7 and its contribution to the global public goods while setting out red lines that G7 must protect to safeguard its work and make further progress. </a:t>
            </a:r>
          </a:p>
          <a:p>
            <a:r>
              <a:rPr lang="en-US" dirty="0"/>
              <a:t>Paper will </a:t>
            </a:r>
            <a:r>
              <a:rPr lang="en-US" dirty="0" err="1"/>
              <a:t>recognise</a:t>
            </a:r>
            <a:r>
              <a:rPr lang="en-US" dirty="0"/>
              <a:t> the G7’s faults but emphasis its successes and continued role</a:t>
            </a:r>
          </a:p>
          <a:p>
            <a:r>
              <a:rPr lang="en-US" dirty="0"/>
              <a:t>Set out 7 red lines (could be put in a more positive frame)</a:t>
            </a:r>
          </a:p>
          <a:p>
            <a:pPr lvl="1"/>
            <a:r>
              <a:rPr lang="en-US" dirty="0"/>
              <a:t>Democracy, climate, health, rights, gender, development, peace &amp; security</a:t>
            </a:r>
          </a:p>
          <a:p>
            <a:r>
              <a:rPr lang="en-US" dirty="0"/>
              <a:t>Important that there is one paper or mark in the sand the G7 have for reference. </a:t>
            </a:r>
          </a:p>
          <a:p>
            <a:pPr marL="457200" lvl="1" indent="0">
              <a:buNone/>
            </a:pPr>
            <a:endParaRPr lang="en-US" dirty="0"/>
          </a:p>
          <a:p>
            <a:pPr lvl="1"/>
            <a:endParaRPr lang="en-US" dirty="0"/>
          </a:p>
        </p:txBody>
      </p:sp>
    </p:spTree>
    <p:extLst>
      <p:ext uri="{BB962C8B-B14F-4D97-AF65-F5344CB8AC3E}">
        <p14:creationId xmlns:p14="http://schemas.microsoft.com/office/powerpoint/2010/main" val="256864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3721-366D-D843-82D7-08356B8E5066}"/>
              </a:ext>
            </a:extLst>
          </p:cNvPr>
          <p:cNvSpPr>
            <a:spLocks noGrp="1"/>
          </p:cNvSpPr>
          <p:nvPr>
            <p:ph type="title"/>
          </p:nvPr>
        </p:nvSpPr>
        <p:spPr>
          <a:xfrm>
            <a:off x="411480" y="812165"/>
            <a:ext cx="2465586" cy="1325563"/>
          </a:xfrm>
        </p:spPr>
        <p:txBody>
          <a:bodyPr>
            <a:noAutofit/>
          </a:bodyPr>
          <a:lstStyle/>
          <a:p>
            <a:r>
              <a:rPr lang="en-US" sz="3800" b="1" dirty="0"/>
              <a:t>Briefing </a:t>
            </a:r>
            <a:br>
              <a:rPr lang="en-US" sz="3800" b="1" dirty="0"/>
            </a:br>
            <a:r>
              <a:rPr lang="en-US" sz="3800" b="1" dirty="0"/>
              <a:t>Plan</a:t>
            </a:r>
          </a:p>
        </p:txBody>
      </p:sp>
      <p:pic>
        <p:nvPicPr>
          <p:cNvPr id="10" name="Picture 9">
            <a:extLst>
              <a:ext uri="{FF2B5EF4-FFF2-40B4-BE49-F238E27FC236}">
                <a16:creationId xmlns:a16="http://schemas.microsoft.com/office/drawing/2014/main" id="{9485AC70-FF74-5AD1-9788-6EB0D527649B}"/>
              </a:ext>
            </a:extLst>
          </p:cNvPr>
          <p:cNvPicPr>
            <a:picLocks noChangeAspect="1"/>
          </p:cNvPicPr>
          <p:nvPr/>
        </p:nvPicPr>
        <p:blipFill>
          <a:blip r:embed="rId2"/>
          <a:stretch>
            <a:fillRect/>
          </a:stretch>
        </p:blipFill>
        <p:spPr>
          <a:xfrm>
            <a:off x="2535583" y="812165"/>
            <a:ext cx="9109198" cy="4939278"/>
          </a:xfrm>
          <a:prstGeom prst="rect">
            <a:avLst/>
          </a:prstGeom>
        </p:spPr>
      </p:pic>
    </p:spTree>
    <p:extLst>
      <p:ext uri="{BB962C8B-B14F-4D97-AF65-F5344CB8AC3E}">
        <p14:creationId xmlns:p14="http://schemas.microsoft.com/office/powerpoint/2010/main" val="86475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4C84-D5A6-CF04-824D-444EC93B7D14}"/>
              </a:ext>
            </a:extLst>
          </p:cNvPr>
          <p:cNvSpPr>
            <a:spLocks noGrp="1"/>
          </p:cNvSpPr>
          <p:nvPr>
            <p:ph type="title"/>
          </p:nvPr>
        </p:nvSpPr>
        <p:spPr/>
        <p:txBody>
          <a:bodyPr/>
          <a:lstStyle/>
          <a:p>
            <a:r>
              <a:rPr lang="en-US" dirty="0"/>
              <a:t>Canadian Political Situation</a:t>
            </a:r>
            <a:br>
              <a:rPr lang="en-US" dirty="0"/>
            </a:br>
            <a:r>
              <a:rPr lang="en-US" sz="3600" dirty="0"/>
              <a:t>Scenarios</a:t>
            </a:r>
          </a:p>
        </p:txBody>
      </p:sp>
      <p:pic>
        <p:nvPicPr>
          <p:cNvPr id="5" name="Content Placeholder 4">
            <a:extLst>
              <a:ext uri="{FF2B5EF4-FFF2-40B4-BE49-F238E27FC236}">
                <a16:creationId xmlns:a16="http://schemas.microsoft.com/office/drawing/2014/main" id="{2FEECE1A-A7DA-A34D-F7BA-B19E31FC9A88}"/>
              </a:ext>
            </a:extLst>
          </p:cNvPr>
          <p:cNvPicPr>
            <a:picLocks noGrp="1" noChangeAspect="1"/>
          </p:cNvPicPr>
          <p:nvPr>
            <p:ph idx="1"/>
          </p:nvPr>
        </p:nvPicPr>
        <p:blipFill>
          <a:blip r:embed="rId2"/>
          <a:stretch>
            <a:fillRect/>
          </a:stretch>
        </p:blipFill>
        <p:spPr>
          <a:xfrm>
            <a:off x="479027" y="2065549"/>
            <a:ext cx="11233946" cy="3160268"/>
          </a:xfrm>
        </p:spPr>
      </p:pic>
    </p:spTree>
    <p:extLst>
      <p:ext uri="{BB962C8B-B14F-4D97-AF65-F5344CB8AC3E}">
        <p14:creationId xmlns:p14="http://schemas.microsoft.com/office/powerpoint/2010/main" val="208558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8C21-0150-7DB2-1BC4-FBBABE40882C}"/>
              </a:ext>
            </a:extLst>
          </p:cNvPr>
          <p:cNvSpPr>
            <a:spLocks noGrp="1"/>
          </p:cNvSpPr>
          <p:nvPr>
            <p:ph type="title"/>
          </p:nvPr>
        </p:nvSpPr>
        <p:spPr/>
        <p:txBody>
          <a:bodyPr/>
          <a:lstStyle/>
          <a:p>
            <a:r>
              <a:rPr lang="en-US" dirty="0"/>
              <a:t>Canadian Political Situation</a:t>
            </a:r>
            <a:br>
              <a:rPr lang="en-US" dirty="0"/>
            </a:br>
            <a:r>
              <a:rPr lang="en-US" sz="3600" dirty="0"/>
              <a:t>Election Polls</a:t>
            </a:r>
          </a:p>
        </p:txBody>
      </p:sp>
      <p:pic>
        <p:nvPicPr>
          <p:cNvPr id="5" name="Content Placeholder 4">
            <a:extLst>
              <a:ext uri="{FF2B5EF4-FFF2-40B4-BE49-F238E27FC236}">
                <a16:creationId xmlns:a16="http://schemas.microsoft.com/office/drawing/2014/main" id="{A1F4F638-FCB0-5EEE-D578-960F7700963C}"/>
              </a:ext>
            </a:extLst>
          </p:cNvPr>
          <p:cNvPicPr>
            <a:picLocks noGrp="1" noChangeAspect="1"/>
          </p:cNvPicPr>
          <p:nvPr>
            <p:ph idx="1"/>
          </p:nvPr>
        </p:nvPicPr>
        <p:blipFill>
          <a:blip r:embed="rId2"/>
          <a:stretch>
            <a:fillRect/>
          </a:stretch>
        </p:blipFill>
        <p:spPr>
          <a:xfrm>
            <a:off x="646814" y="3215519"/>
            <a:ext cx="9906000" cy="901700"/>
          </a:xfrm>
        </p:spPr>
      </p:pic>
      <p:pic>
        <p:nvPicPr>
          <p:cNvPr id="7" name="Picture 6">
            <a:extLst>
              <a:ext uri="{FF2B5EF4-FFF2-40B4-BE49-F238E27FC236}">
                <a16:creationId xmlns:a16="http://schemas.microsoft.com/office/drawing/2014/main" id="{D3D22E1D-5E76-D844-2B63-A7A0F1A46F5F}"/>
              </a:ext>
            </a:extLst>
          </p:cNvPr>
          <p:cNvPicPr>
            <a:picLocks noChangeAspect="1"/>
          </p:cNvPicPr>
          <p:nvPr/>
        </p:nvPicPr>
        <p:blipFill>
          <a:blip r:embed="rId3"/>
          <a:stretch>
            <a:fillRect/>
          </a:stretch>
        </p:blipFill>
        <p:spPr>
          <a:xfrm>
            <a:off x="646814" y="2056509"/>
            <a:ext cx="7772400" cy="777240"/>
          </a:xfrm>
          <a:prstGeom prst="rect">
            <a:avLst/>
          </a:prstGeom>
        </p:spPr>
      </p:pic>
      <p:sp>
        <p:nvSpPr>
          <p:cNvPr id="9" name="TextBox 8">
            <a:extLst>
              <a:ext uri="{FF2B5EF4-FFF2-40B4-BE49-F238E27FC236}">
                <a16:creationId xmlns:a16="http://schemas.microsoft.com/office/drawing/2014/main" id="{232FF756-F6FF-55D7-8663-EEEFDF2F7E45}"/>
              </a:ext>
            </a:extLst>
          </p:cNvPr>
          <p:cNvSpPr txBox="1"/>
          <p:nvPr/>
        </p:nvSpPr>
        <p:spPr>
          <a:xfrm>
            <a:off x="838200" y="5318884"/>
            <a:ext cx="6097772" cy="646331"/>
          </a:xfrm>
          <a:prstGeom prst="rect">
            <a:avLst/>
          </a:prstGeom>
          <a:noFill/>
        </p:spPr>
        <p:txBody>
          <a:bodyPr wrap="square">
            <a:spAutoFit/>
          </a:bodyPr>
          <a:lstStyle/>
          <a:p>
            <a:r>
              <a:rPr lang="en-US" dirty="0"/>
              <a:t>Polling information from CBC (Poll Tracker)</a:t>
            </a:r>
          </a:p>
          <a:p>
            <a:r>
              <a:rPr lang="en-US" dirty="0"/>
              <a:t>https://</a:t>
            </a:r>
            <a:r>
              <a:rPr lang="en-US" dirty="0" err="1"/>
              <a:t>newsinteractives.cbc.ca</a:t>
            </a:r>
            <a:r>
              <a:rPr lang="en-US" dirty="0"/>
              <a:t>/elections/poll-tracker/</a:t>
            </a:r>
            <a:r>
              <a:rPr lang="en-US" dirty="0" err="1"/>
              <a:t>canada</a:t>
            </a:r>
            <a:r>
              <a:rPr lang="en-US" dirty="0"/>
              <a:t>/</a:t>
            </a:r>
          </a:p>
        </p:txBody>
      </p:sp>
    </p:spTree>
    <p:extLst>
      <p:ext uri="{BB962C8B-B14F-4D97-AF65-F5344CB8AC3E}">
        <p14:creationId xmlns:p14="http://schemas.microsoft.com/office/powerpoint/2010/main" val="284894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386B-088E-9F00-1D6F-7632F1E07DA6}"/>
              </a:ext>
            </a:extLst>
          </p:cNvPr>
          <p:cNvSpPr>
            <a:spLocks noGrp="1"/>
          </p:cNvSpPr>
          <p:nvPr>
            <p:ph type="title"/>
          </p:nvPr>
        </p:nvSpPr>
        <p:spPr/>
        <p:txBody>
          <a:bodyPr/>
          <a:lstStyle/>
          <a:p>
            <a:r>
              <a:rPr lang="en-US" dirty="0"/>
              <a:t>Conservative Party Policy</a:t>
            </a:r>
          </a:p>
        </p:txBody>
      </p:sp>
      <p:sp>
        <p:nvSpPr>
          <p:cNvPr id="3" name="Content Placeholder 2">
            <a:extLst>
              <a:ext uri="{FF2B5EF4-FFF2-40B4-BE49-F238E27FC236}">
                <a16:creationId xmlns:a16="http://schemas.microsoft.com/office/drawing/2014/main" id="{701D8739-E518-5E33-DE50-D4290240927C}"/>
              </a:ext>
            </a:extLst>
          </p:cNvPr>
          <p:cNvSpPr>
            <a:spLocks noGrp="1"/>
          </p:cNvSpPr>
          <p:nvPr>
            <p:ph idx="1"/>
          </p:nvPr>
        </p:nvSpPr>
        <p:spPr/>
        <p:txBody>
          <a:bodyPr/>
          <a:lstStyle/>
          <a:p>
            <a:r>
              <a:rPr lang="en-US" dirty="0"/>
              <a:t>Canadian foreign aid was CDN$15.5billion in 2022-23</a:t>
            </a:r>
          </a:p>
          <a:p>
            <a:r>
              <a:rPr lang="en-US" dirty="0"/>
              <a:t>The Conservative leader Pierre Poilievre has frequently (the latest on the 11</a:t>
            </a:r>
            <a:r>
              <a:rPr lang="en-US" baseline="30000" dirty="0"/>
              <a:t>th</a:t>
            </a:r>
            <a:r>
              <a:rPr lang="en-US" dirty="0"/>
              <a:t> February) called for a slashing of foreign aid </a:t>
            </a:r>
          </a:p>
          <a:p>
            <a:r>
              <a:rPr lang="en-US" dirty="0"/>
              <a:t>He has said </a:t>
            </a:r>
            <a:r>
              <a:rPr lang="en-CA" dirty="0"/>
              <a:t>much of foreign aid goes to "dictators, terrorists and global bureaucracies.”</a:t>
            </a:r>
          </a:p>
          <a:p>
            <a:r>
              <a:rPr lang="en-CA" dirty="0"/>
              <a:t>He has not said the amount but will divert a large part of the slashed budget to defence. </a:t>
            </a:r>
            <a:endParaRPr lang="en-US" dirty="0"/>
          </a:p>
        </p:txBody>
      </p:sp>
    </p:spTree>
    <p:extLst>
      <p:ext uri="{BB962C8B-B14F-4D97-AF65-F5344CB8AC3E}">
        <p14:creationId xmlns:p14="http://schemas.microsoft.com/office/powerpoint/2010/main" val="255283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791E-DDB4-63D6-0CBE-24D4699F6789}"/>
              </a:ext>
            </a:extLst>
          </p:cNvPr>
          <p:cNvSpPr>
            <a:spLocks noGrp="1"/>
          </p:cNvSpPr>
          <p:nvPr>
            <p:ph type="title"/>
          </p:nvPr>
        </p:nvSpPr>
        <p:spPr/>
        <p:txBody>
          <a:bodyPr/>
          <a:lstStyle/>
          <a:p>
            <a:r>
              <a:rPr lang="en-US" dirty="0"/>
              <a:t>G7 Agenda	</a:t>
            </a:r>
          </a:p>
        </p:txBody>
      </p:sp>
      <p:sp>
        <p:nvSpPr>
          <p:cNvPr id="3" name="Content Placeholder 2">
            <a:extLst>
              <a:ext uri="{FF2B5EF4-FFF2-40B4-BE49-F238E27FC236}">
                <a16:creationId xmlns:a16="http://schemas.microsoft.com/office/drawing/2014/main" id="{66DA58D3-68FD-3DF9-B4EC-B56CDD53C2AA}"/>
              </a:ext>
            </a:extLst>
          </p:cNvPr>
          <p:cNvSpPr>
            <a:spLocks noGrp="1"/>
          </p:cNvSpPr>
          <p:nvPr>
            <p:ph idx="1"/>
          </p:nvPr>
        </p:nvSpPr>
        <p:spPr/>
        <p:txBody>
          <a:bodyPr>
            <a:normAutofit/>
          </a:bodyPr>
          <a:lstStyle/>
          <a:p>
            <a:r>
              <a:rPr lang="en-US" dirty="0"/>
              <a:t>Still not formerly released in full</a:t>
            </a:r>
          </a:p>
          <a:p>
            <a:r>
              <a:rPr lang="en-US" dirty="0"/>
              <a:t>Will focus on 3 broad areas:</a:t>
            </a:r>
          </a:p>
          <a:p>
            <a:pPr lvl="1"/>
            <a:r>
              <a:rPr lang="en-CA" dirty="0"/>
              <a:t>building economies that benefit everyone</a:t>
            </a:r>
          </a:p>
          <a:p>
            <a:pPr lvl="1"/>
            <a:r>
              <a:rPr lang="en-CA" dirty="0"/>
              <a:t>fighting climate change</a:t>
            </a:r>
          </a:p>
          <a:p>
            <a:pPr lvl="1"/>
            <a:r>
              <a:rPr lang="en-CA" dirty="0"/>
              <a:t>managing rapidly evolving technologies</a:t>
            </a:r>
            <a:endParaRPr lang="en-US" dirty="0"/>
          </a:p>
          <a:p>
            <a:r>
              <a:rPr lang="en-US" dirty="0"/>
              <a:t>Canada has committed to convening the Gender Equality Advisory Council but no news on composition and plan</a:t>
            </a:r>
          </a:p>
        </p:txBody>
      </p:sp>
    </p:spTree>
    <p:extLst>
      <p:ext uri="{BB962C8B-B14F-4D97-AF65-F5344CB8AC3E}">
        <p14:creationId xmlns:p14="http://schemas.microsoft.com/office/powerpoint/2010/main" val="328207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5489-647B-F2F0-FA69-3DB04696B68C}"/>
              </a:ext>
            </a:extLst>
          </p:cNvPr>
          <p:cNvSpPr>
            <a:spLocks noGrp="1"/>
          </p:cNvSpPr>
          <p:nvPr>
            <p:ph type="title"/>
          </p:nvPr>
        </p:nvSpPr>
        <p:spPr/>
        <p:txBody>
          <a:bodyPr/>
          <a:lstStyle/>
          <a:p>
            <a:r>
              <a:rPr lang="en-US" dirty="0"/>
              <a:t>Geo-political and Random issues	</a:t>
            </a:r>
          </a:p>
        </p:txBody>
      </p:sp>
      <p:sp>
        <p:nvSpPr>
          <p:cNvPr id="3" name="Content Placeholder 2">
            <a:extLst>
              <a:ext uri="{FF2B5EF4-FFF2-40B4-BE49-F238E27FC236}">
                <a16:creationId xmlns:a16="http://schemas.microsoft.com/office/drawing/2014/main" id="{0F92C041-5656-4561-4C94-04C50FA85151}"/>
              </a:ext>
            </a:extLst>
          </p:cNvPr>
          <p:cNvSpPr>
            <a:spLocks noGrp="1"/>
          </p:cNvSpPr>
          <p:nvPr>
            <p:ph idx="1"/>
          </p:nvPr>
        </p:nvSpPr>
        <p:spPr>
          <a:xfrm>
            <a:off x="838200" y="1581076"/>
            <a:ext cx="10515600" cy="4351338"/>
          </a:xfrm>
        </p:spPr>
        <p:txBody>
          <a:bodyPr>
            <a:normAutofit fontScale="92500" lnSpcReduction="10000"/>
          </a:bodyPr>
          <a:lstStyle/>
          <a:p>
            <a:pPr marL="0" indent="0">
              <a:buNone/>
            </a:pPr>
            <a:r>
              <a:rPr lang="en-US" dirty="0"/>
              <a:t>Geo-political</a:t>
            </a:r>
          </a:p>
          <a:p>
            <a:r>
              <a:rPr lang="en-US" dirty="0"/>
              <a:t>Ukraine, Gaza likely to be the top geopolitical issues</a:t>
            </a:r>
          </a:p>
          <a:p>
            <a:r>
              <a:rPr lang="en-US" dirty="0"/>
              <a:t>Tariffs and economic issues also going to be prominent</a:t>
            </a:r>
          </a:p>
          <a:p>
            <a:r>
              <a:rPr lang="en-US" dirty="0"/>
              <a:t>Military budgets and NATO may also come up (NATO Summit in later June).</a:t>
            </a:r>
          </a:p>
          <a:p>
            <a:pPr marL="0" indent="0">
              <a:buNone/>
            </a:pPr>
            <a:r>
              <a:rPr lang="en-US" dirty="0"/>
              <a:t>Random</a:t>
            </a:r>
          </a:p>
          <a:p>
            <a:r>
              <a:rPr lang="en-US" dirty="0"/>
              <a:t>Trump as a convicted felon</a:t>
            </a:r>
          </a:p>
          <a:p>
            <a:pPr lvl="1"/>
            <a:r>
              <a:rPr lang="en-US" dirty="0"/>
              <a:t>Technically Trump will have to apply for special allowance to come to Canada as he is a convicted felon – he may decide not to attend altogether and send Vance or Rubio</a:t>
            </a:r>
          </a:p>
          <a:p>
            <a:r>
              <a:rPr lang="en-US" dirty="0"/>
              <a:t>Russia and the G7</a:t>
            </a:r>
          </a:p>
          <a:p>
            <a:pPr lvl="1"/>
            <a:r>
              <a:rPr lang="en-US" dirty="0"/>
              <a:t>Trump likely to push (perhaps formally) for including Russia. The G6 pushed back against this in the first Presidency but may become an issue</a:t>
            </a:r>
          </a:p>
        </p:txBody>
      </p:sp>
    </p:spTree>
    <p:extLst>
      <p:ext uri="{BB962C8B-B14F-4D97-AF65-F5344CB8AC3E}">
        <p14:creationId xmlns:p14="http://schemas.microsoft.com/office/powerpoint/2010/main" val="206308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8091-9088-66DB-D4CC-504726310CBE}"/>
              </a:ext>
            </a:extLst>
          </p:cNvPr>
          <p:cNvSpPr>
            <a:spLocks noGrp="1"/>
          </p:cNvSpPr>
          <p:nvPr>
            <p:ph type="title"/>
          </p:nvPr>
        </p:nvSpPr>
        <p:spPr/>
        <p:txBody>
          <a:bodyPr/>
          <a:lstStyle/>
          <a:p>
            <a:r>
              <a:rPr lang="en-US" dirty="0"/>
              <a:t>Process	</a:t>
            </a:r>
          </a:p>
        </p:txBody>
      </p:sp>
      <p:sp>
        <p:nvSpPr>
          <p:cNvPr id="3" name="Content Placeholder 2">
            <a:extLst>
              <a:ext uri="{FF2B5EF4-FFF2-40B4-BE49-F238E27FC236}">
                <a16:creationId xmlns:a16="http://schemas.microsoft.com/office/drawing/2014/main" id="{DF0290E4-62AF-0770-63AB-79270AA30C57}"/>
              </a:ext>
            </a:extLst>
          </p:cNvPr>
          <p:cNvSpPr>
            <a:spLocks noGrp="1"/>
          </p:cNvSpPr>
          <p:nvPr>
            <p:ph idx="1"/>
          </p:nvPr>
        </p:nvSpPr>
        <p:spPr>
          <a:xfrm>
            <a:off x="838200" y="1549178"/>
            <a:ext cx="10515600" cy="4351338"/>
          </a:xfrm>
        </p:spPr>
        <p:txBody>
          <a:bodyPr>
            <a:normAutofit lnSpcReduction="10000"/>
          </a:bodyPr>
          <a:lstStyle/>
          <a:p>
            <a:r>
              <a:rPr lang="en-US" dirty="0"/>
              <a:t>Obviously the government is not clear on how to handle this G7</a:t>
            </a:r>
          </a:p>
          <a:p>
            <a:r>
              <a:rPr lang="en-US" dirty="0"/>
              <a:t>The key word apparently is ‘creativity’ in terms of approach and in terms of outcomes. </a:t>
            </a:r>
          </a:p>
          <a:p>
            <a:r>
              <a:rPr lang="en-US" dirty="0"/>
              <a:t>Thinking through creative ways of delivering an outcome. </a:t>
            </a:r>
          </a:p>
          <a:p>
            <a:r>
              <a:rPr lang="en-US" dirty="0"/>
              <a:t>Have ruled out divisionary plan like G6 on certain issues</a:t>
            </a:r>
          </a:p>
          <a:p>
            <a:r>
              <a:rPr lang="en-US" dirty="0"/>
              <a:t>Not likely they will put together a communique but may find a way around issuing certain documents ‘creatively’ </a:t>
            </a:r>
          </a:p>
          <a:p>
            <a:r>
              <a:rPr lang="en-US" dirty="0"/>
              <a:t>Will approach issues indirectly. For example, not saying climate or climate change but wildfires, air pollution, heat issues etc. </a:t>
            </a:r>
          </a:p>
          <a:p>
            <a:r>
              <a:rPr lang="en-US" dirty="0"/>
              <a:t>Likely this will be replicated in health and other areas. </a:t>
            </a:r>
          </a:p>
        </p:txBody>
      </p:sp>
    </p:spTree>
    <p:extLst>
      <p:ext uri="{BB962C8B-B14F-4D97-AF65-F5344CB8AC3E}">
        <p14:creationId xmlns:p14="http://schemas.microsoft.com/office/powerpoint/2010/main" val="178478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FB40EB-4D27-B34A-ACDB-0F830CB087EE}"/>
              </a:ext>
            </a:extLst>
          </p:cNvPr>
          <p:cNvPicPr>
            <a:picLocks noGrp="1" noChangeAspect="1"/>
          </p:cNvPicPr>
          <p:nvPr>
            <p:ph idx="1"/>
          </p:nvPr>
        </p:nvPicPr>
        <p:blipFill>
          <a:blip r:embed="rId2"/>
          <a:stretch>
            <a:fillRect/>
          </a:stretch>
        </p:blipFill>
        <p:spPr>
          <a:xfrm>
            <a:off x="935084" y="407773"/>
            <a:ext cx="7799485" cy="5880401"/>
          </a:xfrm>
        </p:spPr>
      </p:pic>
    </p:spTree>
    <p:extLst>
      <p:ext uri="{BB962C8B-B14F-4D97-AF65-F5344CB8AC3E}">
        <p14:creationId xmlns:p14="http://schemas.microsoft.com/office/powerpoint/2010/main" val="320483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7358</TotalTime>
  <Words>902</Words>
  <Application>Microsoft Macintosh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Briefing  Plan</vt:lpstr>
      <vt:lpstr>Canadian Political Situation Scenarios</vt:lpstr>
      <vt:lpstr>Canadian Political Situation Election Polls</vt:lpstr>
      <vt:lpstr>Conservative Party Policy</vt:lpstr>
      <vt:lpstr>G7 Agenda </vt:lpstr>
      <vt:lpstr>Geo-political and Random issues </vt:lpstr>
      <vt:lpstr>Process </vt:lpstr>
      <vt:lpstr>PowerPoint Presentation</vt:lpstr>
      <vt:lpstr>Ministerials 2025</vt:lpstr>
      <vt:lpstr>Discussion</vt:lpstr>
      <vt:lpstr>Advocacy Initiative Proposal</vt:lpstr>
      <vt:lpstr>PowerPoint Presentation</vt:lpstr>
      <vt:lpstr>Red Line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Currah</dc:creator>
  <cp:lastModifiedBy>K Currah</cp:lastModifiedBy>
  <cp:revision>35</cp:revision>
  <dcterms:created xsi:type="dcterms:W3CDTF">2022-03-10T09:17:19Z</dcterms:created>
  <dcterms:modified xsi:type="dcterms:W3CDTF">2025-02-19T17:39:43Z</dcterms:modified>
</cp:coreProperties>
</file>